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0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87ACC-5460-4F52-80D7-95DB8578F54B}" type="datetimeFigureOut">
              <a:rPr lang="en-US" smtClean="0"/>
              <a:pPr/>
              <a:t>3/3/2011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A6C9C-B395-4F11-AB19-3E2618E3616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87ACC-5460-4F52-80D7-95DB8578F54B}" type="datetimeFigureOut">
              <a:rPr lang="en-US" smtClean="0"/>
              <a:pPr/>
              <a:t>3/3/2011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A6C9C-B395-4F11-AB19-3E2618E361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87ACC-5460-4F52-80D7-95DB8578F54B}" type="datetimeFigureOut">
              <a:rPr lang="en-US" smtClean="0"/>
              <a:pPr/>
              <a:t>3/3/2011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A6C9C-B395-4F11-AB19-3E2618E361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87ACC-5460-4F52-80D7-95DB8578F54B}" type="datetimeFigureOut">
              <a:rPr lang="en-US" smtClean="0"/>
              <a:pPr/>
              <a:t>3/3/2011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A6C9C-B395-4F11-AB19-3E2618E361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87ACC-5460-4F52-80D7-95DB8578F54B}" type="datetimeFigureOut">
              <a:rPr lang="en-US" smtClean="0"/>
              <a:pPr/>
              <a:t>3/3/2011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A6C9C-B395-4F11-AB19-3E2618E361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87ACC-5460-4F52-80D7-95DB8578F54B}" type="datetimeFigureOut">
              <a:rPr lang="en-US" smtClean="0"/>
              <a:pPr/>
              <a:t>3/3/2011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A6C9C-B395-4F11-AB19-3E2618E361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87ACC-5460-4F52-80D7-95DB8578F54B}" type="datetimeFigureOut">
              <a:rPr lang="en-US" smtClean="0"/>
              <a:pPr/>
              <a:t>3/3/2011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A6C9C-B395-4F11-AB19-3E2618E361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87ACC-5460-4F52-80D7-95DB8578F54B}" type="datetimeFigureOut">
              <a:rPr lang="en-US" smtClean="0"/>
              <a:pPr/>
              <a:t>3/3/2011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A6C9C-B395-4F11-AB19-3E2618E361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87ACC-5460-4F52-80D7-95DB8578F54B}" type="datetimeFigureOut">
              <a:rPr lang="en-US" smtClean="0"/>
              <a:pPr/>
              <a:t>3/3/2011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A6C9C-B395-4F11-AB19-3E2618E361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87ACC-5460-4F52-80D7-95DB8578F54B}" type="datetimeFigureOut">
              <a:rPr lang="en-US" smtClean="0"/>
              <a:pPr/>
              <a:t>3/3/2011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A6C9C-B395-4F11-AB19-3E2618E3616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5D087ACC-5460-4F52-80D7-95DB8578F54B}" type="datetimeFigureOut">
              <a:rPr lang="en-US" smtClean="0"/>
              <a:pPr/>
              <a:t>3/3/2011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C23A6C9C-B395-4F11-AB19-3E2618E361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5D087ACC-5460-4F52-80D7-95DB8578F54B}" type="datetimeFigureOut">
              <a:rPr lang="en-US" smtClean="0"/>
              <a:pPr/>
              <a:t>3/3/2011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C23A6C9C-B395-4F11-AB19-3E2618E3616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dissolve/>
  </p:transition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TEC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What is a TEC?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 they work?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Current &gt;&gt;&gt; Temperature (</a:t>
            </a:r>
            <a:r>
              <a:rPr lang="en-US" dirty="0" err="1" smtClean="0"/>
              <a:t>seebeck</a:t>
            </a:r>
            <a:r>
              <a:rPr lang="en-US" dirty="0" smtClean="0"/>
              <a:t> effect)</a:t>
            </a:r>
          </a:p>
          <a:p>
            <a:r>
              <a:rPr lang="en-US" dirty="0" err="1" smtClean="0"/>
              <a:t>Hotside-coldside</a:t>
            </a:r>
            <a:endParaRPr lang="en-US" dirty="0" smtClean="0"/>
          </a:p>
          <a:p>
            <a:r>
              <a:rPr lang="en-US" dirty="0" smtClean="0"/>
              <a:t>Direction of current (</a:t>
            </a:r>
            <a:r>
              <a:rPr lang="en-US" dirty="0" err="1" smtClean="0"/>
              <a:t>Peltier</a:t>
            </a:r>
            <a:r>
              <a:rPr lang="en-US" dirty="0" smtClean="0"/>
              <a:t> Effect)</a:t>
            </a:r>
          </a:p>
          <a:p>
            <a:r>
              <a:rPr lang="en-US" dirty="0" smtClean="0"/>
              <a:t>Cooling human tissue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Pros? Cons?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Smaller, less bulk</a:t>
            </a:r>
          </a:p>
          <a:p>
            <a:r>
              <a:rPr lang="en-US" dirty="0" smtClean="0"/>
              <a:t>Don’t require a medium</a:t>
            </a:r>
          </a:p>
          <a:p>
            <a:endParaRPr lang="en-US" dirty="0"/>
          </a:p>
          <a:p>
            <a:r>
              <a:rPr lang="en-US" dirty="0" smtClean="0"/>
              <a:t>Not very efficient (&lt;50%)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TEC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52625" y="2659062"/>
            <a:ext cx="5238750" cy="2857500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Temprature</a:t>
            </a:r>
            <a:r>
              <a:rPr lang="en-US" dirty="0" smtClean="0"/>
              <a:t> &amp; the body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en-US" b="1" dirty="0" smtClean="0"/>
              <a:t>     37 °C (99 °F)</a:t>
            </a:r>
            <a:r>
              <a:rPr lang="en-US" dirty="0" smtClean="0"/>
              <a:t>- Normal body</a:t>
            </a:r>
          </a:p>
          <a:p>
            <a:pPr>
              <a:buNone/>
            </a:pPr>
            <a:endParaRPr lang="en-US" dirty="0" smtClean="0"/>
          </a:p>
          <a:p>
            <a:r>
              <a:rPr lang="en-US" b="1" dirty="0" smtClean="0"/>
              <a:t>36 °C (97 °F)</a:t>
            </a:r>
            <a:r>
              <a:rPr lang="en-US" dirty="0" smtClean="0"/>
              <a:t>- Mild to moderate shivering (body temperature may drop this low during sleep). May be a normal body temperature.</a:t>
            </a:r>
          </a:p>
          <a:p>
            <a:endParaRPr lang="en-US" dirty="0" smtClean="0"/>
          </a:p>
          <a:p>
            <a:r>
              <a:rPr lang="en-US" b="1" dirty="0" smtClean="0"/>
              <a:t>35 °C (95 °F)</a:t>
            </a:r>
            <a:r>
              <a:rPr lang="en-US" dirty="0" smtClean="0"/>
              <a:t>- (</a:t>
            </a:r>
            <a:r>
              <a:rPr lang="en-US" b="1" dirty="0" smtClean="0"/>
              <a:t>Hypothermia) </a:t>
            </a:r>
            <a:r>
              <a:rPr lang="en-US" dirty="0" smtClean="0"/>
              <a:t>is less than 35 °C (95 °F) - Intense shivering, numbness and bluish/grayness of the skin. </a:t>
            </a:r>
          </a:p>
          <a:p>
            <a:endParaRPr lang="en-US" dirty="0" smtClean="0"/>
          </a:p>
          <a:p>
            <a:r>
              <a:rPr lang="en-US" b="1" dirty="0" smtClean="0"/>
              <a:t>34 °C (93 °F)</a:t>
            </a:r>
            <a:r>
              <a:rPr lang="en-US" dirty="0" smtClean="0"/>
              <a:t>- Severe shivering, loss of movement of fingers, blueness and confusion. Some behavioral changes may take place.</a:t>
            </a:r>
          </a:p>
          <a:p>
            <a:endParaRPr lang="en-US" dirty="0" smtClean="0"/>
          </a:p>
          <a:p>
            <a:r>
              <a:rPr lang="en-US" b="1" dirty="0" smtClean="0"/>
              <a:t>33 °C (91 °F)</a:t>
            </a:r>
            <a:r>
              <a:rPr lang="en-US" dirty="0" smtClean="0"/>
              <a:t>- Moderate to severe confusion, sleepiness, depressed reflexes, progressive loss of shivering, slow heart beat, shallow breathing. Shivering may stop. Subject may be unresponsive to certain stimuli.</a:t>
            </a:r>
          </a:p>
          <a:p>
            <a:endParaRPr lang="en-US" dirty="0" smtClean="0"/>
          </a:p>
          <a:p>
            <a:r>
              <a:rPr lang="en-US" b="1" dirty="0" smtClean="0"/>
              <a:t>24–26 °C (75–79 °F) or less</a:t>
            </a:r>
            <a:r>
              <a:rPr lang="en-US" dirty="0" smtClean="0"/>
              <a:t>- Death usually occurs due to irregular heart beat or respiratory arrest; 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Temperature &amp; the body contd.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ctr"/>
            <a:r>
              <a:rPr lang="en-US" sz="2400" b="1" u="sng" dirty="0" smtClean="0"/>
              <a:t>38 </a:t>
            </a:r>
            <a:r>
              <a:rPr lang="en-US" sz="2400" b="1" u="sng" dirty="0" smtClean="0"/>
              <a:t>°C (100 °F)</a:t>
            </a:r>
            <a:r>
              <a:rPr lang="en-US" sz="2400" u="sng" dirty="0" smtClean="0"/>
              <a:t> </a:t>
            </a:r>
            <a:r>
              <a:rPr lang="en-US" sz="2400" dirty="0" smtClean="0"/>
              <a:t>- </a:t>
            </a:r>
            <a:r>
              <a:rPr lang="en-US" sz="2800" dirty="0" smtClean="0"/>
              <a:t>Sweating, feeling very uncomfortable, slightly hungry.</a:t>
            </a:r>
          </a:p>
          <a:p>
            <a:r>
              <a:rPr lang="en-US" sz="2800" b="1" u="sng" dirty="0" smtClean="0"/>
              <a:t>39°C (102.2°F)</a:t>
            </a:r>
            <a:r>
              <a:rPr lang="en-US" sz="2800" u="sng" dirty="0" smtClean="0"/>
              <a:t> </a:t>
            </a:r>
            <a:r>
              <a:rPr lang="en-US" sz="2800" dirty="0" smtClean="0"/>
              <a:t>(Pyrexia) - Severe sweating, flushed and very red. Fast heart rate and </a:t>
            </a:r>
            <a:r>
              <a:rPr lang="en-US" sz="2800" dirty="0" smtClean="0"/>
              <a:t>breathlessness.</a:t>
            </a:r>
            <a:endParaRPr lang="en-US" sz="2800" dirty="0" smtClean="0"/>
          </a:p>
          <a:p>
            <a:r>
              <a:rPr lang="en-US" sz="2800" b="1" u="sng" dirty="0" smtClean="0"/>
              <a:t>40°C </a:t>
            </a:r>
            <a:r>
              <a:rPr lang="en-US" sz="2800" b="1" u="sng" dirty="0" smtClean="0"/>
              <a:t>(104°F)</a:t>
            </a:r>
            <a:r>
              <a:rPr lang="en-US" sz="2800" u="sng" dirty="0" smtClean="0"/>
              <a:t> </a:t>
            </a:r>
            <a:r>
              <a:rPr lang="en-US" sz="2800" dirty="0" smtClean="0"/>
              <a:t>- Fainting, dehydration, weakness, vomiting, headache and dizziness may occur as well as profuse sweating</a:t>
            </a:r>
            <a:r>
              <a:rPr lang="en-US" sz="2800" dirty="0" smtClean="0"/>
              <a:t>.</a:t>
            </a:r>
          </a:p>
          <a:p>
            <a:r>
              <a:rPr lang="en-US" sz="2800" b="1" u="sng" dirty="0" smtClean="0"/>
              <a:t>41°C (105.8°F)</a:t>
            </a:r>
            <a:r>
              <a:rPr lang="en-US" sz="2800" u="sng" dirty="0" smtClean="0"/>
              <a:t> </a:t>
            </a:r>
            <a:r>
              <a:rPr lang="en-US" sz="2800" dirty="0" smtClean="0"/>
              <a:t>- (Medical emergency) - Fainting, vomiting, severe headache, dizziness, confusion, hallucinations, delirium and drowsiness can </a:t>
            </a:r>
            <a:r>
              <a:rPr lang="en-US" sz="2800" dirty="0" smtClean="0"/>
              <a:t>occur</a:t>
            </a:r>
          </a:p>
          <a:p>
            <a:r>
              <a:rPr lang="en-US" sz="2800" b="1" u="sng" dirty="0" smtClean="0"/>
              <a:t>42°C (107.6°F)</a:t>
            </a:r>
            <a:r>
              <a:rPr lang="en-US" sz="2800" dirty="0" smtClean="0"/>
              <a:t> - Subject may turn pale or remain flushed and red. They may become comatose, be in severe delirium, vomiting, and convulsions can occur.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ransition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Temperature &amp; body contd.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43°C (109.4°F)</a:t>
            </a:r>
            <a:r>
              <a:rPr lang="en-US" dirty="0" smtClean="0"/>
              <a:t> - Normally death, or there may be serious brain damage, continuous convulsions and shock. Cardio-respiratory collapse will occur.</a:t>
            </a:r>
            <a:br>
              <a:rPr lang="en-US" dirty="0" smtClean="0"/>
            </a:br>
            <a:r>
              <a:rPr lang="en-US" dirty="0" smtClean="0"/>
              <a:t>· </a:t>
            </a:r>
            <a:r>
              <a:rPr lang="en-US" b="1" dirty="0" smtClean="0"/>
              <a:t>44°C (111.2°F) or more</a:t>
            </a:r>
            <a:r>
              <a:rPr lang="en-US" dirty="0" smtClean="0"/>
              <a:t> - Almost certainly death will occur; however, patients have been known to survive up to 46.5°C (115.7°F).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ransition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Hypothermia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Main article: Hypothermia</a:t>
            </a:r>
            <a:br>
              <a:rPr lang="en-US" dirty="0" smtClean="0"/>
            </a:br>
            <a:r>
              <a:rPr lang="en-US" dirty="0" smtClean="0"/>
              <a:t>In hypothermia, body temperature drops below that required for normal metabolism and bodily functions. </a:t>
            </a:r>
            <a:endParaRPr lang="en-US" dirty="0"/>
          </a:p>
        </p:txBody>
      </p:sp>
      <p:pic>
        <p:nvPicPr>
          <p:cNvPr id="4" name="Picture 3" descr="3029642097_33c42e073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00600" y="3994099"/>
            <a:ext cx="4114800" cy="2863901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268</TotalTime>
  <Words>378</Words>
  <Application>Microsoft Office PowerPoint</Application>
  <PresentationFormat>On-screen Show (4:3)</PresentationFormat>
  <Paragraphs>33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Module</vt:lpstr>
      <vt:lpstr>TEC</vt:lpstr>
      <vt:lpstr>How do they work?</vt:lpstr>
      <vt:lpstr>Pros? Cons?</vt:lpstr>
      <vt:lpstr>Slide 4</vt:lpstr>
      <vt:lpstr>Temprature &amp; the body</vt:lpstr>
      <vt:lpstr>Temperature &amp; the body contd.</vt:lpstr>
      <vt:lpstr>Temperature &amp; body contd.</vt:lpstr>
      <vt:lpstr>Slide 8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</dc:title>
  <dc:creator>Jon</dc:creator>
  <cp:lastModifiedBy>User</cp:lastModifiedBy>
  <cp:revision>29</cp:revision>
  <dcterms:created xsi:type="dcterms:W3CDTF">2011-03-03T03:46:16Z</dcterms:created>
  <dcterms:modified xsi:type="dcterms:W3CDTF">2011-03-04T07:29:55Z</dcterms:modified>
</cp:coreProperties>
</file>